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1" autoAdjust="0"/>
    <p:restoredTop sz="94660"/>
  </p:normalViewPr>
  <p:slideViewPr>
    <p:cSldViewPr snapToGrid="0">
      <p:cViewPr varScale="1">
        <p:scale>
          <a:sx n="91" d="100"/>
          <a:sy n="91" d="100"/>
        </p:scale>
        <p:origin x="96"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Roday" userId="4182e0e3f57c5814" providerId="LiveId" clId="{4636DB40-65C5-4E47-A1BD-C1F6F40DB706}"/>
    <pc:docChg chg="undo custSel modSld">
      <pc:chgData name="Lisa Roday" userId="4182e0e3f57c5814" providerId="LiveId" clId="{4636DB40-65C5-4E47-A1BD-C1F6F40DB706}" dt="2018-03-27T01:40:00.043" v="35" actId="1076"/>
      <pc:docMkLst>
        <pc:docMk/>
      </pc:docMkLst>
      <pc:sldChg chg="addSp delSp modSp">
        <pc:chgData name="Lisa Roday" userId="4182e0e3f57c5814" providerId="LiveId" clId="{4636DB40-65C5-4E47-A1BD-C1F6F40DB706}" dt="2018-03-27T01:40:00.043" v="35" actId="1076"/>
        <pc:sldMkLst>
          <pc:docMk/>
          <pc:sldMk cId="3555154736" sldId="258"/>
        </pc:sldMkLst>
        <pc:spChg chg="mod">
          <ac:chgData name="Lisa Roday" userId="4182e0e3f57c5814" providerId="LiveId" clId="{4636DB40-65C5-4E47-A1BD-C1F6F40DB706}" dt="2018-03-27T01:40:00.043" v="35" actId="1076"/>
          <ac:spMkLst>
            <pc:docMk/>
            <pc:sldMk cId="3555154736" sldId="258"/>
            <ac:spMk id="3" creationId="{9CA5F9BD-7314-4694-BC3F-F8E34E45A2DA}"/>
          </ac:spMkLst>
        </pc:spChg>
        <pc:spChg chg="mod">
          <ac:chgData name="Lisa Roday" userId="4182e0e3f57c5814" providerId="LiveId" clId="{4636DB40-65C5-4E47-A1BD-C1F6F40DB706}" dt="2018-03-27T01:39:42.608" v="34" actId="113"/>
          <ac:spMkLst>
            <pc:docMk/>
            <pc:sldMk cId="3555154736" sldId="258"/>
            <ac:spMk id="6" creationId="{00000000-0000-0000-0000-000000000000}"/>
          </ac:spMkLst>
        </pc:spChg>
        <pc:spChg chg="mod">
          <ac:chgData name="Lisa Roday" userId="4182e0e3f57c5814" providerId="LiveId" clId="{4636DB40-65C5-4E47-A1BD-C1F6F40DB706}" dt="2018-03-27T01:39:28.721" v="32" actId="114"/>
          <ac:spMkLst>
            <pc:docMk/>
            <pc:sldMk cId="3555154736" sldId="258"/>
            <ac:spMk id="9" creationId="{B00DEC2A-D106-40F1-BF0A-BA605CFD6DFE}"/>
          </ac:spMkLst>
        </pc:spChg>
        <pc:spChg chg="add mod">
          <ac:chgData name="Lisa Roday" userId="4182e0e3f57c5814" providerId="LiveId" clId="{4636DB40-65C5-4E47-A1BD-C1F6F40DB706}" dt="2018-03-27T01:39:18.058" v="30" actId="113"/>
          <ac:spMkLst>
            <pc:docMk/>
            <pc:sldMk cId="3555154736" sldId="258"/>
            <ac:spMk id="11" creationId="{3BD57F4B-25CD-4B5E-A1DB-A7D0C789E6AF}"/>
          </ac:spMkLst>
        </pc:spChg>
        <pc:picChg chg="mod">
          <ac:chgData name="Lisa Roday" userId="4182e0e3f57c5814" providerId="LiveId" clId="{4636DB40-65C5-4E47-A1BD-C1F6F40DB706}" dt="2018-03-27T01:36:47.555" v="3" actId="1076"/>
          <ac:picMkLst>
            <pc:docMk/>
            <pc:sldMk cId="3555154736" sldId="258"/>
            <ac:picMk id="5" creationId="{00000000-0000-0000-0000-000000000000}"/>
          </ac:picMkLst>
        </pc:picChg>
        <pc:picChg chg="mod">
          <ac:chgData name="Lisa Roday" userId="4182e0e3f57c5814" providerId="LiveId" clId="{4636DB40-65C5-4E47-A1BD-C1F6F40DB706}" dt="2018-03-27T01:37:47.268" v="10" actId="1076"/>
          <ac:picMkLst>
            <pc:docMk/>
            <pc:sldMk cId="3555154736" sldId="258"/>
            <ac:picMk id="7" creationId="{C29EA2C1-43F1-4070-B801-D6517D193305}"/>
          </ac:picMkLst>
        </pc:picChg>
        <pc:picChg chg="add del mod modCrop">
          <ac:chgData name="Lisa Roday" userId="4182e0e3f57c5814" providerId="LiveId" clId="{4636DB40-65C5-4E47-A1BD-C1F6F40DB706}" dt="2018-03-27T01:38:10.718" v="11" actId="732"/>
          <ac:picMkLst>
            <pc:docMk/>
            <pc:sldMk cId="3555154736" sldId="258"/>
            <ac:picMk id="10" creationId="{5F82CCE3-78F5-4902-BD06-28BF786F743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8B9E7-849E-4923-962E-C1C80F9CA2C4}" type="datetimeFigureOut">
              <a:rPr lang="en-US" smtClean="0"/>
              <a:t>3/26/2018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2365FE-4EE1-46FE-B4D7-8434BEBABD57}" type="slidenum">
              <a:rPr lang="en-US" smtClean="0"/>
              <a:t>‹#›</a:t>
            </a:fld>
            <a:endParaRPr lang="en-US"/>
          </a:p>
        </p:txBody>
      </p:sp>
    </p:spTree>
    <p:extLst>
      <p:ext uri="{BB962C8B-B14F-4D97-AF65-F5344CB8AC3E}">
        <p14:creationId xmlns:p14="http://schemas.microsoft.com/office/powerpoint/2010/main" val="217817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F75CD-7156-413A-9D45-8FC297261EC3}" type="slidenum">
              <a:rPr lang="en-US" smtClean="0"/>
              <a:t>2</a:t>
            </a:fld>
            <a:endParaRPr lang="en-US"/>
          </a:p>
        </p:txBody>
      </p:sp>
    </p:spTree>
    <p:extLst>
      <p:ext uri="{BB962C8B-B14F-4D97-AF65-F5344CB8AC3E}">
        <p14:creationId xmlns:p14="http://schemas.microsoft.com/office/powerpoint/2010/main" val="106410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F75CD-7156-413A-9D45-8FC297261EC3}" type="slidenum">
              <a:rPr lang="en-US" smtClean="0"/>
              <a:t>3</a:t>
            </a:fld>
            <a:endParaRPr lang="en-US"/>
          </a:p>
        </p:txBody>
      </p:sp>
    </p:spTree>
    <p:extLst>
      <p:ext uri="{BB962C8B-B14F-4D97-AF65-F5344CB8AC3E}">
        <p14:creationId xmlns:p14="http://schemas.microsoft.com/office/powerpoint/2010/main" val="60727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dirty="0">
                <a:solidFill>
                  <a:schemeClr val="tx1"/>
                </a:solidFill>
              </a:rPr>
              <a:t>The second</a:t>
            </a:r>
            <a:r>
              <a:rPr lang="en-US" baseline="0" dirty="0">
                <a:solidFill>
                  <a:schemeClr val="tx1"/>
                </a:solidFill>
              </a:rPr>
              <a:t> format is the 2 Liter canister.  Here you see the 2 Liter Canister for asset protection and containment.  This is for use in larger areas and is the best</a:t>
            </a:r>
            <a:r>
              <a:rPr lang="en-US" dirty="0">
                <a:solidFill>
                  <a:schemeClr val="tx1"/>
                </a:solidFill>
              </a:rPr>
              <a:t> defense for surfaces affected by heat-related damage and for blocking heat transfer.  It also protects adjacent surfaces while soldering, welding, and brazing, reduces the risk of accidental charring, burning, or igniting flammable materials up to 10,000 degrees.  It’s perfect for use wherever workers are doing “hot work”.</a:t>
            </a:r>
          </a:p>
          <a:p>
            <a:pPr>
              <a:buFont typeface="Wingdings" panose="05000000000000000000" pitchFamily="2" charset="2"/>
              <a:buNone/>
            </a:pPr>
            <a:endParaRPr lang="en-US" dirty="0">
              <a:solidFill>
                <a:schemeClr val="tx1"/>
              </a:solidFill>
            </a:endParaRPr>
          </a:p>
          <a:p>
            <a:pPr>
              <a:buFont typeface="Wingdings" panose="05000000000000000000" pitchFamily="2" charset="2"/>
              <a:buChar char="Ø"/>
            </a:pPr>
            <a:r>
              <a:rPr lang="en-US" dirty="0">
                <a:solidFill>
                  <a:schemeClr val="tx1"/>
                </a:solidFill>
              </a:rPr>
              <a:t>Precisely measured liquid refills are available. Simply refill the spent canister and</a:t>
            </a:r>
            <a:r>
              <a:rPr lang="en-US" baseline="0" dirty="0">
                <a:solidFill>
                  <a:schemeClr val="tx1"/>
                </a:solidFill>
              </a:rPr>
              <a:t> p</a:t>
            </a:r>
            <a:r>
              <a:rPr lang="en-US" dirty="0">
                <a:solidFill>
                  <a:schemeClr val="tx1"/>
                </a:solidFill>
              </a:rPr>
              <a:t>ressurize in accordance with the manufacturer’s instructions</a:t>
            </a:r>
          </a:p>
          <a:p>
            <a:endParaRPr lang="en-US" dirty="0"/>
          </a:p>
        </p:txBody>
      </p:sp>
      <p:sp>
        <p:nvSpPr>
          <p:cNvPr id="4" name="Slide Number Placeholder 3"/>
          <p:cNvSpPr>
            <a:spLocks noGrp="1"/>
          </p:cNvSpPr>
          <p:nvPr>
            <p:ph type="sldNum" sz="quarter" idx="10"/>
          </p:nvPr>
        </p:nvSpPr>
        <p:spPr/>
        <p:txBody>
          <a:bodyPr/>
          <a:lstStyle/>
          <a:p>
            <a:fld id="{C98F75CD-7156-413A-9D45-8FC297261EC3}" type="slidenum">
              <a:rPr lang="en-US" smtClean="0"/>
              <a:t>4</a:t>
            </a:fld>
            <a:endParaRPr lang="en-US"/>
          </a:p>
        </p:txBody>
      </p:sp>
    </p:spTree>
    <p:extLst>
      <p:ext uri="{BB962C8B-B14F-4D97-AF65-F5344CB8AC3E}">
        <p14:creationId xmlns:p14="http://schemas.microsoft.com/office/powerpoint/2010/main" val="3002248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F75CD-7156-413A-9D45-8FC297261EC3}" type="slidenum">
              <a:rPr lang="en-US" smtClean="0"/>
              <a:t>5</a:t>
            </a:fld>
            <a:endParaRPr lang="en-US"/>
          </a:p>
        </p:txBody>
      </p:sp>
    </p:spTree>
    <p:extLst>
      <p:ext uri="{BB962C8B-B14F-4D97-AF65-F5344CB8AC3E}">
        <p14:creationId xmlns:p14="http://schemas.microsoft.com/office/powerpoint/2010/main" val="1504022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a:p>
            <a:endParaRPr lang="en-US" dirty="0"/>
          </a:p>
        </p:txBody>
      </p:sp>
      <p:sp>
        <p:nvSpPr>
          <p:cNvPr id="4" name="Slide Number Placeholder 3"/>
          <p:cNvSpPr>
            <a:spLocks noGrp="1"/>
          </p:cNvSpPr>
          <p:nvPr>
            <p:ph type="sldNum" sz="quarter" idx="10"/>
          </p:nvPr>
        </p:nvSpPr>
        <p:spPr/>
        <p:txBody>
          <a:bodyPr/>
          <a:lstStyle/>
          <a:p>
            <a:fld id="{C98F75CD-7156-413A-9D45-8FC297261EC3}" type="slidenum">
              <a:rPr lang="en-US" smtClean="0"/>
              <a:t>6</a:t>
            </a:fld>
            <a:endParaRPr lang="en-US"/>
          </a:p>
        </p:txBody>
      </p:sp>
    </p:spTree>
    <p:extLst>
      <p:ext uri="{BB962C8B-B14F-4D97-AF65-F5344CB8AC3E}">
        <p14:creationId xmlns:p14="http://schemas.microsoft.com/office/powerpoint/2010/main" val="1767435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F75CD-7156-413A-9D45-8FC297261EC3}" type="slidenum">
              <a:rPr lang="en-US" smtClean="0"/>
              <a:t>7</a:t>
            </a:fld>
            <a:endParaRPr lang="en-US"/>
          </a:p>
        </p:txBody>
      </p:sp>
    </p:spTree>
    <p:extLst>
      <p:ext uri="{BB962C8B-B14F-4D97-AF65-F5344CB8AC3E}">
        <p14:creationId xmlns:p14="http://schemas.microsoft.com/office/powerpoint/2010/main" val="1733198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98F75CD-7156-413A-9D45-8FC297261EC3}" type="slidenum">
              <a:rPr lang="en-US" smtClean="0"/>
              <a:t>8</a:t>
            </a:fld>
            <a:endParaRPr lang="en-US"/>
          </a:p>
        </p:txBody>
      </p:sp>
    </p:spTree>
    <p:extLst>
      <p:ext uri="{BB962C8B-B14F-4D97-AF65-F5344CB8AC3E}">
        <p14:creationId xmlns:p14="http://schemas.microsoft.com/office/powerpoint/2010/main" val="1169831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A952-A8A5-4256-95C6-870EFC95DA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55D948-8D84-46EC-A0AD-C36B6CB5B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ACA994-8623-46F0-A41B-8E2522C51B96}"/>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a:extLst>
              <a:ext uri="{FF2B5EF4-FFF2-40B4-BE49-F238E27FC236}">
                <a16:creationId xmlns:a16="http://schemas.microsoft.com/office/drawing/2014/main" id="{FE74D14A-1725-4C5E-94A6-0A3FAEB81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6D1A1-B3CB-47D3-8347-FE4F930FD44C}"/>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064447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56A54-71E2-4631-B080-5D2591F6D4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BFC25C-D962-4B61-BC8D-71C486A761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3D2530-DD43-4F07-9B2B-F5C82E8C20B7}"/>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a:extLst>
              <a:ext uri="{FF2B5EF4-FFF2-40B4-BE49-F238E27FC236}">
                <a16:creationId xmlns:a16="http://schemas.microsoft.com/office/drawing/2014/main" id="{D8B0C957-5377-440F-A91D-72608E799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E38F75-AA6B-4EF2-B561-219979EBF210}"/>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51635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5499B5-D903-457A-A065-CBE91AA09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47F257-45C4-4018-A25B-5D94390A327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ECEE3A-0F38-41C6-8B5E-6CD8B8FCB301}"/>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a:extLst>
              <a:ext uri="{FF2B5EF4-FFF2-40B4-BE49-F238E27FC236}">
                <a16:creationId xmlns:a16="http://schemas.microsoft.com/office/drawing/2014/main" id="{49243427-8252-44FF-AB63-5C1D2A610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C2990-1DC4-4DD2-93AC-E2B9B3D88FC6}"/>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514656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289771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3114688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650245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459063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A74146-115D-41F4-ACE2-F219F800B9EF}" type="datetimeFigureOut">
              <a:rPr lang="en-US" smtClean="0"/>
              <a:t>3/26/2018</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75357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A74146-115D-41F4-ACE2-F219F800B9EF}" type="datetimeFigureOut">
              <a:rPr lang="en-US" smtClean="0"/>
              <a:t>3/26/2018</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571304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74146-115D-41F4-ACE2-F219F800B9EF}" type="datetimeFigureOut">
              <a:rPr lang="en-US" smtClean="0"/>
              <a:t>3/26/2018</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685159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773386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6C837-603C-4DAD-A65B-A546F41782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A3F59B-CA8F-407C-9315-2427F644B94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ADFF67-97FC-4682-AFA5-8DBFFBAEBAC8}"/>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a:extLst>
              <a:ext uri="{FF2B5EF4-FFF2-40B4-BE49-F238E27FC236}">
                <a16:creationId xmlns:a16="http://schemas.microsoft.com/office/drawing/2014/main" id="{1910783D-BCD9-4E45-82B4-3EB22CADB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AB9F7-7761-409E-B6B3-36A66B836852}"/>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940648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177432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95658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C928F70-4A24-43E1-80FA-E0B0435A278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9052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713664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928F70-4A24-43E1-80FA-E0B0435A278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7446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063805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090216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96280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2A947-F091-450C-9A9E-B22082EC4B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675010-4082-4A86-82A1-E7CF43B2C4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005C16-CCE2-4B9F-A28C-8B7D9816D6CD}"/>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5" name="Footer Placeholder 4">
            <a:extLst>
              <a:ext uri="{FF2B5EF4-FFF2-40B4-BE49-F238E27FC236}">
                <a16:creationId xmlns:a16="http://schemas.microsoft.com/office/drawing/2014/main" id="{71B8E521-BF40-4D24-B4F0-8D9AB32487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777A1-807C-466B-8D0E-5B06BBEA403F}"/>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259933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E539D-A6FE-497F-9539-A667431052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B9A375-30AA-4887-B514-9878765E7F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5077975-2AC7-4F93-B40F-99B14A8D3C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EE6CF-E748-43DD-9F7C-054A6222EB25}"/>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a:extLst>
              <a:ext uri="{FF2B5EF4-FFF2-40B4-BE49-F238E27FC236}">
                <a16:creationId xmlns:a16="http://schemas.microsoft.com/office/drawing/2014/main" id="{4225667D-FF9C-4100-8CDE-2E61BC1140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B98192-7EC2-4860-9528-4718A725A14A}"/>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58393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F304-F1B5-41C8-943C-423EF7427A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B87C78-3F3F-44EF-B027-E75809F88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DBC2C0C-7CC1-4A4A-95DE-766579D53B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CE815E-5E9C-4A47-B938-352857F57D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BF9BC1-2188-4FA7-A823-9E1DEC6343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A5780F-7688-4DD9-AC5B-3DAC040A6582}"/>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8" name="Footer Placeholder 7">
            <a:extLst>
              <a:ext uri="{FF2B5EF4-FFF2-40B4-BE49-F238E27FC236}">
                <a16:creationId xmlns:a16="http://schemas.microsoft.com/office/drawing/2014/main" id="{8C6917A7-8947-48EE-8164-476213A7D0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55E30-F094-44D8-9565-359E7F86E596}"/>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25118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653A-314B-49E7-A34B-32CF5CC2FF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C929A4-2E54-41C3-9DC8-483301C12BAA}"/>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4" name="Footer Placeholder 3">
            <a:extLst>
              <a:ext uri="{FF2B5EF4-FFF2-40B4-BE49-F238E27FC236}">
                <a16:creationId xmlns:a16="http://schemas.microsoft.com/office/drawing/2014/main" id="{8E778166-A848-40A7-9058-6F631E26C7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FE3544-BA91-4FBB-92A8-8C7FE9070FE8}"/>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31050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22E42-603E-4E46-8966-0A8DF8296CEB}"/>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3" name="Footer Placeholder 2">
            <a:extLst>
              <a:ext uri="{FF2B5EF4-FFF2-40B4-BE49-F238E27FC236}">
                <a16:creationId xmlns:a16="http://schemas.microsoft.com/office/drawing/2014/main" id="{5B779F22-E937-43BC-87EF-0E60AA9F61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AC35E0-E449-49A3-B1D1-63166073C2DE}"/>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68126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7DA4E-E020-44A1-9F9F-F1392F0DBB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0B1339-EEC7-4F40-9282-70187051B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054666-1081-4102-9306-2ECE6FDDC3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359557-4F97-4716-A4CC-6DDF6CC48A2B}"/>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a:extLst>
              <a:ext uri="{FF2B5EF4-FFF2-40B4-BE49-F238E27FC236}">
                <a16:creationId xmlns:a16="http://schemas.microsoft.com/office/drawing/2014/main" id="{4972CEBC-6FE8-4EB3-B973-6B8875FB6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DD69C-98F5-4292-AEE8-7D86FABF3328}"/>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1799901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D99B6-2302-4324-9366-5E835B85C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C369BF-B221-47E3-815A-8580AD050F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3C5F807-85A3-4D7F-B515-A4FE2780C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479B94-DECD-43C8-80A7-8FAF3B281B35}"/>
              </a:ext>
            </a:extLst>
          </p:cNvPr>
          <p:cNvSpPr>
            <a:spLocks noGrp="1"/>
          </p:cNvSpPr>
          <p:nvPr>
            <p:ph type="dt" sz="half" idx="10"/>
          </p:nvPr>
        </p:nvSpPr>
        <p:spPr/>
        <p:txBody>
          <a:bodyPr/>
          <a:lstStyle/>
          <a:p>
            <a:fld id="{CCA74146-115D-41F4-ACE2-F219F800B9EF}" type="datetimeFigureOut">
              <a:rPr lang="en-US" smtClean="0"/>
              <a:t>3/26/2018</a:t>
            </a:fld>
            <a:endParaRPr lang="en-US"/>
          </a:p>
        </p:txBody>
      </p:sp>
      <p:sp>
        <p:nvSpPr>
          <p:cNvPr id="6" name="Footer Placeholder 5">
            <a:extLst>
              <a:ext uri="{FF2B5EF4-FFF2-40B4-BE49-F238E27FC236}">
                <a16:creationId xmlns:a16="http://schemas.microsoft.com/office/drawing/2014/main" id="{B47051A5-1497-4F6E-9121-973FA3643F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443C8-9006-4987-9EF5-D2A6B4DA82C6}"/>
              </a:ext>
            </a:extLst>
          </p:cNvPr>
          <p:cNvSpPr>
            <a:spLocks noGrp="1"/>
          </p:cNvSpPr>
          <p:nvPr>
            <p:ph type="sldNum" sz="quarter" idx="12"/>
          </p:nvPr>
        </p:nvSpPr>
        <p:spPr/>
        <p:txBody>
          <a:bodyPr/>
          <a:lstStyle/>
          <a:p>
            <a:fld id="{EC928F70-4A24-43E1-80FA-E0B0435A2785}" type="slidenum">
              <a:rPr lang="en-US" smtClean="0"/>
              <a:t>‹#›</a:t>
            </a:fld>
            <a:endParaRPr lang="en-US"/>
          </a:p>
        </p:txBody>
      </p:sp>
    </p:spTree>
    <p:extLst>
      <p:ext uri="{BB962C8B-B14F-4D97-AF65-F5344CB8AC3E}">
        <p14:creationId xmlns:p14="http://schemas.microsoft.com/office/powerpoint/2010/main" val="3100401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6E90C8-8247-40EA-A109-11605FD42D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79AE8E-C9E5-4840-BEC4-1C82FF66B4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7F5349-9B61-46D4-B8D0-22C5CC0702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74146-115D-41F4-ACE2-F219F800B9EF}" type="datetimeFigureOut">
              <a:rPr lang="en-US" smtClean="0"/>
              <a:t>3/26/2018</a:t>
            </a:fld>
            <a:endParaRPr lang="en-US"/>
          </a:p>
        </p:txBody>
      </p:sp>
      <p:sp>
        <p:nvSpPr>
          <p:cNvPr id="5" name="Footer Placeholder 4">
            <a:extLst>
              <a:ext uri="{FF2B5EF4-FFF2-40B4-BE49-F238E27FC236}">
                <a16:creationId xmlns:a16="http://schemas.microsoft.com/office/drawing/2014/main" id="{0D865BFC-BA02-42D5-815B-1CEA15068A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6733D3-57CD-48E0-8457-872DE18B1C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28F70-4A24-43E1-80FA-E0B0435A2785}" type="slidenum">
              <a:rPr lang="en-US" smtClean="0"/>
              <a:t>‹#›</a:t>
            </a:fld>
            <a:endParaRPr lang="en-US"/>
          </a:p>
        </p:txBody>
      </p:sp>
    </p:spTree>
    <p:extLst>
      <p:ext uri="{BB962C8B-B14F-4D97-AF65-F5344CB8AC3E}">
        <p14:creationId xmlns:p14="http://schemas.microsoft.com/office/powerpoint/2010/main" val="382487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A74146-115D-41F4-ACE2-F219F800B9EF}" type="datetimeFigureOut">
              <a:rPr lang="en-US" smtClean="0"/>
              <a:t>3/26/2018</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C928F70-4A24-43E1-80FA-E0B0435A2785}" type="slidenum">
              <a:rPr lang="en-US" smtClean="0"/>
              <a:t>‹#›</a:t>
            </a:fld>
            <a:endParaRPr lang="en-US"/>
          </a:p>
        </p:txBody>
      </p:sp>
    </p:spTree>
    <p:extLst>
      <p:ext uri="{BB962C8B-B14F-4D97-AF65-F5344CB8AC3E}">
        <p14:creationId xmlns:p14="http://schemas.microsoft.com/office/powerpoint/2010/main" val="1912263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6765-869F-4918-8CE3-DF3987B44A8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C67D572-E36E-4E44-813D-987158BD9F0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100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932" y="2390220"/>
            <a:ext cx="8915399" cy="1468800"/>
          </a:xfrm>
        </p:spPr>
        <p:txBody>
          <a:bodyPr>
            <a:normAutofit/>
          </a:bodyPr>
          <a:lstStyle/>
          <a:p>
            <a:pPr algn="r"/>
            <a:r>
              <a:rPr lang="en-US" dirty="0"/>
              <a:t>The FireIce Shield® Product Line</a:t>
            </a:r>
          </a:p>
        </p:txBody>
      </p:sp>
      <p:sp>
        <p:nvSpPr>
          <p:cNvPr id="4" name="TextBox 3"/>
          <p:cNvSpPr txBox="1"/>
          <p:nvPr/>
        </p:nvSpPr>
        <p:spPr>
          <a:xfrm>
            <a:off x="5115241" y="4160520"/>
            <a:ext cx="6435090" cy="369332"/>
          </a:xfrm>
          <a:prstGeom prst="rect">
            <a:avLst/>
          </a:prstGeom>
          <a:noFill/>
        </p:spPr>
        <p:txBody>
          <a:bodyPr wrap="square" rtlCol="0">
            <a:spAutoFit/>
          </a:bodyPr>
          <a:lstStyle/>
          <a:p>
            <a:pPr algn="r"/>
            <a:r>
              <a:rPr lang="en-US" dirty="0"/>
              <a:t>Additional formats are available for customized solutions</a:t>
            </a:r>
          </a:p>
        </p:txBody>
      </p:sp>
    </p:spTree>
    <p:extLst>
      <p:ext uri="{BB962C8B-B14F-4D97-AF65-F5344CB8AC3E}">
        <p14:creationId xmlns:p14="http://schemas.microsoft.com/office/powerpoint/2010/main" val="3749921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 y="0"/>
            <a:ext cx="7309168" cy="651510"/>
          </a:xfrm>
        </p:spPr>
        <p:txBody>
          <a:bodyPr>
            <a:noAutofit/>
          </a:bodyPr>
          <a:lstStyle/>
          <a:p>
            <a:r>
              <a:rPr lang="en-US" sz="3600" b="1" i="1" dirty="0">
                <a:effectLst>
                  <a:outerShdw blurRad="38100" dist="38100" dir="2700000" algn="tl">
                    <a:srgbClr val="000000">
                      <a:alpha val="43137"/>
                    </a:srgbClr>
                  </a:outerShdw>
                </a:effectLst>
              </a:rPr>
              <a:t>FireIce Shield® Spray and Paste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322" y="1422248"/>
            <a:ext cx="4306311" cy="3182003"/>
          </a:xfrm>
          <a:prstGeom prst="rect">
            <a:avLst/>
          </a:prstGeom>
          <a:ln w="88900" cap="sq" cmpd="thickThin">
            <a:solidFill>
              <a:schemeClr val="accent1"/>
            </a:solidFill>
            <a:prstDash val="solid"/>
            <a:miter lim="800000"/>
          </a:ln>
          <a:effectLst>
            <a:innerShdw blurRad="76200">
              <a:srgbClr val="000000"/>
            </a:innerShdw>
          </a:effectLst>
        </p:spPr>
      </p:pic>
      <p:sp>
        <p:nvSpPr>
          <p:cNvPr id="6" name="TextBox 5"/>
          <p:cNvSpPr txBox="1"/>
          <p:nvPr/>
        </p:nvSpPr>
        <p:spPr>
          <a:xfrm>
            <a:off x="1408665" y="4750207"/>
            <a:ext cx="2626040" cy="369332"/>
          </a:xfrm>
          <a:prstGeom prst="rect">
            <a:avLst/>
          </a:prstGeom>
          <a:noFill/>
        </p:spPr>
        <p:txBody>
          <a:bodyPr wrap="none" rtlCol="0">
            <a:spAutoFit/>
          </a:bodyPr>
          <a:lstStyle/>
          <a:p>
            <a:r>
              <a:rPr lang="en-US" b="1" i="1" dirty="0"/>
              <a:t>32 ounce Spray Bottle</a:t>
            </a:r>
          </a:p>
        </p:txBody>
      </p:sp>
      <p:pic>
        <p:nvPicPr>
          <p:cNvPr id="8" name="Picture 7">
            <a:extLst>
              <a:ext uri="{FF2B5EF4-FFF2-40B4-BE49-F238E27FC236}">
                <a16:creationId xmlns:a16="http://schemas.microsoft.com/office/drawing/2014/main" id="{1195C0E9-30E1-4304-8E32-90CB836D2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152" y="5743575"/>
            <a:ext cx="2924173" cy="1114425"/>
          </a:xfrm>
          <a:prstGeom prst="rect">
            <a:avLst/>
          </a:prstGeom>
        </p:spPr>
      </p:pic>
      <p:pic>
        <p:nvPicPr>
          <p:cNvPr id="7" name="Content Placeholder 4">
            <a:extLst>
              <a:ext uri="{FF2B5EF4-FFF2-40B4-BE49-F238E27FC236}">
                <a16:creationId xmlns:a16="http://schemas.microsoft.com/office/drawing/2014/main" id="{C29EA2C1-43F1-4070-B801-D6517D1933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036" y="1697122"/>
            <a:ext cx="3171063" cy="2343150"/>
          </a:xfrm>
          <a:prstGeom prst="rect">
            <a:avLst/>
          </a:prstGeom>
          <a:ln w="88900" cap="sq" cmpd="thickThin">
            <a:solidFill>
              <a:schemeClr val="accent1"/>
            </a:solidFill>
            <a:prstDash val="solid"/>
            <a:miter lim="800000"/>
          </a:ln>
          <a:effectLst>
            <a:innerShdw blurRad="76200">
              <a:srgbClr val="000000"/>
            </a:innerShdw>
          </a:effectLst>
        </p:spPr>
      </p:pic>
      <p:sp>
        <p:nvSpPr>
          <p:cNvPr id="9" name="TextBox 8">
            <a:extLst>
              <a:ext uri="{FF2B5EF4-FFF2-40B4-BE49-F238E27FC236}">
                <a16:creationId xmlns:a16="http://schemas.microsoft.com/office/drawing/2014/main" id="{B00DEC2A-D106-40F1-BF0A-BA605CFD6DFE}"/>
              </a:ext>
            </a:extLst>
          </p:cNvPr>
          <p:cNvSpPr txBox="1"/>
          <p:nvPr/>
        </p:nvSpPr>
        <p:spPr>
          <a:xfrm>
            <a:off x="5907579" y="4750207"/>
            <a:ext cx="2611612" cy="369332"/>
          </a:xfrm>
          <a:prstGeom prst="rect">
            <a:avLst/>
          </a:prstGeom>
          <a:noFill/>
        </p:spPr>
        <p:txBody>
          <a:bodyPr wrap="none" rtlCol="0">
            <a:spAutoFit/>
          </a:bodyPr>
          <a:lstStyle/>
          <a:p>
            <a:r>
              <a:rPr lang="en-US" b="1" i="1" dirty="0"/>
              <a:t>16 ounce Spray Bottle</a:t>
            </a:r>
          </a:p>
        </p:txBody>
      </p:sp>
      <p:sp>
        <p:nvSpPr>
          <p:cNvPr id="3" name="TextBox 2">
            <a:extLst>
              <a:ext uri="{FF2B5EF4-FFF2-40B4-BE49-F238E27FC236}">
                <a16:creationId xmlns:a16="http://schemas.microsoft.com/office/drawing/2014/main" id="{9CA5F9BD-7314-4694-BC3F-F8E34E45A2DA}"/>
              </a:ext>
            </a:extLst>
          </p:cNvPr>
          <p:cNvSpPr txBox="1"/>
          <p:nvPr/>
        </p:nvSpPr>
        <p:spPr>
          <a:xfrm>
            <a:off x="730998" y="5312523"/>
            <a:ext cx="8756830" cy="1446550"/>
          </a:xfrm>
          <a:prstGeom prst="rect">
            <a:avLst/>
          </a:prstGeom>
          <a:noFill/>
        </p:spPr>
        <p:txBody>
          <a:bodyPr wrap="square" rtlCol="0">
            <a:spAutoFit/>
          </a:bodyPr>
          <a:lstStyle/>
          <a:p>
            <a:r>
              <a:rPr lang="en-US" sz="1400" dirty="0"/>
              <a:t>Pretreat surrounding surfaces to protect them from heat transfer and to keep them cool. This is great for use on metal pipes as a barrier to heat transfer, especially for valves, seals, and between contact points.  It will effectively prevent discoloration and distortion of lightweight metals, protect closely soldered parts and protects surfaces like wood, sheetrock, wires, insulation, and painted or finished surfaces including painted metal, plastic, cloth, and vinyl from direct and radiant heat.</a:t>
            </a:r>
          </a:p>
          <a:p>
            <a:endParaRPr lang="en-US" dirty="0"/>
          </a:p>
        </p:txBody>
      </p:sp>
      <p:pic>
        <p:nvPicPr>
          <p:cNvPr id="10" name="Content Placeholder 4">
            <a:extLst>
              <a:ext uri="{FF2B5EF4-FFF2-40B4-BE49-F238E27FC236}">
                <a16:creationId xmlns:a16="http://schemas.microsoft.com/office/drawing/2014/main" id="{5F82CCE3-78F5-4902-BD06-28BF786F743C}"/>
              </a:ext>
            </a:extLst>
          </p:cNvPr>
          <p:cNvPicPr>
            <a:picLocks noChangeAspect="1"/>
          </p:cNvPicPr>
          <p:nvPr/>
        </p:nvPicPr>
        <p:blipFill rotWithShape="1">
          <a:blip r:embed="rId5">
            <a:extLst>
              <a:ext uri="{28A0092B-C50C-407E-A947-70E740481C1C}">
                <a14:useLocalDpi xmlns:a14="http://schemas.microsoft.com/office/drawing/2010/main" val="0"/>
              </a:ext>
            </a:extLst>
          </a:blip>
          <a:srcRect b="13185"/>
          <a:stretch/>
        </p:blipFill>
        <p:spPr>
          <a:xfrm>
            <a:off x="9309151" y="1084907"/>
            <a:ext cx="2278755" cy="3182004"/>
          </a:xfrm>
          <a:prstGeom prst="rect">
            <a:avLst/>
          </a:prstGeom>
          <a:ln w="88900" cap="sq" cmpd="thickThin">
            <a:solidFill>
              <a:schemeClr val="accent1"/>
            </a:solidFill>
            <a:prstDash val="solid"/>
            <a:miter lim="800000"/>
          </a:ln>
          <a:effectLst>
            <a:innerShdw blurRad="76200">
              <a:srgbClr val="000000"/>
            </a:innerShdw>
          </a:effectLst>
        </p:spPr>
      </p:pic>
      <p:sp>
        <p:nvSpPr>
          <p:cNvPr id="11" name="TextBox 10">
            <a:extLst>
              <a:ext uri="{FF2B5EF4-FFF2-40B4-BE49-F238E27FC236}">
                <a16:creationId xmlns:a16="http://schemas.microsoft.com/office/drawing/2014/main" id="{3BD57F4B-25CD-4B5E-A1DB-A7D0C789E6AF}"/>
              </a:ext>
            </a:extLst>
          </p:cNvPr>
          <p:cNvSpPr txBox="1"/>
          <p:nvPr/>
        </p:nvSpPr>
        <p:spPr>
          <a:xfrm>
            <a:off x="9192699" y="4750207"/>
            <a:ext cx="2601994" cy="369332"/>
          </a:xfrm>
          <a:prstGeom prst="rect">
            <a:avLst/>
          </a:prstGeom>
          <a:noFill/>
        </p:spPr>
        <p:txBody>
          <a:bodyPr wrap="none" rtlCol="0">
            <a:spAutoFit/>
          </a:bodyPr>
          <a:lstStyle/>
          <a:p>
            <a:r>
              <a:rPr lang="en-US" b="1" i="1" dirty="0"/>
              <a:t>24 ounce Jar of Paste</a:t>
            </a:r>
          </a:p>
        </p:txBody>
      </p:sp>
    </p:spTree>
    <p:extLst>
      <p:ext uri="{BB962C8B-B14F-4D97-AF65-F5344CB8AC3E}">
        <p14:creationId xmlns:p14="http://schemas.microsoft.com/office/powerpoint/2010/main" val="355515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469" y="50334"/>
            <a:ext cx="12088857" cy="742666"/>
          </a:xfrm>
        </p:spPr>
        <p:txBody>
          <a:bodyPr>
            <a:normAutofit/>
          </a:bodyPr>
          <a:lstStyle/>
          <a:p>
            <a:r>
              <a:rPr lang="en-US" sz="3200" b="1" i="1" dirty="0">
                <a:solidFill>
                  <a:schemeClr val="bg1">
                    <a:lumMod val="75000"/>
                  </a:schemeClr>
                </a:solidFill>
                <a:effectLst>
                  <a:outerShdw blurRad="38100" dist="38100" dir="2700000" algn="tl">
                    <a:srgbClr val="000000">
                      <a:alpha val="43137"/>
                    </a:srgbClr>
                  </a:outerShdw>
                </a:effectLst>
              </a:rPr>
              <a:t>FireIce Shield® 2 Liter: Asset Protection and Containment</a:t>
            </a:r>
          </a:p>
        </p:txBody>
      </p:sp>
      <p:pic>
        <p:nvPicPr>
          <p:cNvPr id="12" name="Content Placeholder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72666" y="1406434"/>
            <a:ext cx="2971800" cy="2194560"/>
          </a:xfrm>
          <a:prstGeom prst="rect">
            <a:avLst/>
          </a:prstGeom>
          <a:ln w="88900" cap="sq" cmpd="thickThin">
            <a:solidFill>
              <a:schemeClr val="accent1"/>
            </a:solidFill>
            <a:prstDash val="solid"/>
            <a:miter lim="800000"/>
          </a:ln>
          <a:effectLst>
            <a:innerShdw blurRad="76200">
              <a:srgbClr val="000000"/>
            </a:inn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636" y="1406521"/>
            <a:ext cx="2971800" cy="2194560"/>
          </a:xfrm>
          <a:prstGeom prst="rect">
            <a:avLst/>
          </a:prstGeom>
          <a:ln w="88900" cap="sq" cmpd="thickThin">
            <a:solidFill>
              <a:schemeClr val="accent1"/>
            </a:solidFill>
            <a:prstDash val="solid"/>
            <a:miter lim="800000"/>
          </a:ln>
          <a:effectLst>
            <a:innerShdw blurRad="76200">
              <a:srgbClr val="000000"/>
            </a:innerShdw>
          </a:effectLst>
        </p:spPr>
      </p:pic>
      <p:sp>
        <p:nvSpPr>
          <p:cNvPr id="3" name="TextBox 2"/>
          <p:cNvSpPr txBox="1"/>
          <p:nvPr/>
        </p:nvSpPr>
        <p:spPr>
          <a:xfrm>
            <a:off x="1461636" y="3892621"/>
            <a:ext cx="4134209" cy="646331"/>
          </a:xfrm>
          <a:prstGeom prst="rect">
            <a:avLst/>
          </a:prstGeom>
          <a:noFill/>
        </p:spPr>
        <p:txBody>
          <a:bodyPr wrap="none" rtlCol="0">
            <a:spAutoFit/>
          </a:bodyPr>
          <a:lstStyle/>
          <a:p>
            <a:r>
              <a:rPr lang="en-US" dirty="0"/>
              <a:t>64 Ounce FireIce Shield® Canister</a:t>
            </a:r>
          </a:p>
          <a:p>
            <a:r>
              <a:rPr lang="en-US" dirty="0"/>
              <a:t>for Asset Protection and Containment</a:t>
            </a:r>
          </a:p>
        </p:txBody>
      </p:sp>
      <p:sp>
        <p:nvSpPr>
          <p:cNvPr id="4" name="TextBox 3"/>
          <p:cNvSpPr txBox="1"/>
          <p:nvPr/>
        </p:nvSpPr>
        <p:spPr>
          <a:xfrm>
            <a:off x="6272666" y="4169620"/>
            <a:ext cx="2421689" cy="369332"/>
          </a:xfrm>
          <a:prstGeom prst="rect">
            <a:avLst/>
          </a:prstGeom>
          <a:noFill/>
        </p:spPr>
        <p:txBody>
          <a:bodyPr wrap="none" rtlCol="0">
            <a:spAutoFit/>
          </a:bodyPr>
          <a:lstStyle/>
          <a:p>
            <a:r>
              <a:rPr lang="en-US" dirty="0"/>
              <a:t>64 ounce Liquid Refill</a:t>
            </a:r>
          </a:p>
        </p:txBody>
      </p:sp>
      <p:pic>
        <p:nvPicPr>
          <p:cNvPr id="11" name="Picture 10">
            <a:extLst>
              <a:ext uri="{FF2B5EF4-FFF2-40B4-BE49-F238E27FC236}">
                <a16:creationId xmlns:a16="http://schemas.microsoft.com/office/drawing/2014/main" id="{52F8ED1E-225A-4E81-9B48-9C00598377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152" y="5743575"/>
            <a:ext cx="2924173" cy="1114425"/>
          </a:xfrm>
          <a:prstGeom prst="rect">
            <a:avLst/>
          </a:prstGeom>
        </p:spPr>
      </p:pic>
      <p:sp>
        <p:nvSpPr>
          <p:cNvPr id="5" name="TextBox 4">
            <a:extLst>
              <a:ext uri="{FF2B5EF4-FFF2-40B4-BE49-F238E27FC236}">
                <a16:creationId xmlns:a16="http://schemas.microsoft.com/office/drawing/2014/main" id="{F7735640-7E5D-42EE-A103-53C2F24EC2B7}"/>
              </a:ext>
            </a:extLst>
          </p:cNvPr>
          <p:cNvSpPr txBox="1"/>
          <p:nvPr/>
        </p:nvSpPr>
        <p:spPr>
          <a:xfrm>
            <a:off x="636814" y="5105314"/>
            <a:ext cx="8672338" cy="1446550"/>
          </a:xfrm>
          <a:prstGeom prst="rect">
            <a:avLst/>
          </a:prstGeom>
          <a:noFill/>
        </p:spPr>
        <p:txBody>
          <a:bodyPr wrap="square" rtlCol="0">
            <a:spAutoFit/>
          </a:bodyPr>
          <a:lstStyle/>
          <a:p>
            <a:r>
              <a:rPr lang="en-US" sz="1400" dirty="0"/>
              <a:t>For use in larger areas;  best defense for surfaces affected by heat-related damage and for blocking heat transfer; protects adjacent surfaces while soldering, welding, and brazing, reduces the risk of accidental charring, burning, or igniting flammable materials in excess of 5,000 degrees.  Perfect for use wherever workers are doing “hot work”; available precisely measured liquid refills allow for simple refilling of spent canisters—just pressurize in accordance with manufacturer’s instructions</a:t>
            </a:r>
          </a:p>
          <a:p>
            <a:endParaRPr lang="en-US" dirty="0"/>
          </a:p>
        </p:txBody>
      </p:sp>
    </p:spTree>
    <p:extLst>
      <p:ext uri="{BB962C8B-B14F-4D97-AF65-F5344CB8AC3E}">
        <p14:creationId xmlns:p14="http://schemas.microsoft.com/office/powerpoint/2010/main" val="4069526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0300" y="8389"/>
            <a:ext cx="11269729" cy="685800"/>
          </a:xfrm>
        </p:spPr>
        <p:txBody>
          <a:bodyPr>
            <a:normAutofit/>
          </a:bodyPr>
          <a:lstStyle/>
          <a:p>
            <a:r>
              <a:rPr lang="en-US" b="1" i="1" dirty="0">
                <a:solidFill>
                  <a:schemeClr val="bg1">
                    <a:lumMod val="75000"/>
                  </a:schemeClr>
                </a:solidFill>
                <a:effectLst>
                  <a:outerShdw blurRad="38100" dist="38100" dir="2700000" algn="tl">
                    <a:srgbClr val="000000">
                      <a:alpha val="43137"/>
                    </a:srgbClr>
                  </a:outerShdw>
                </a:effectLst>
              </a:rPr>
              <a:t>FireIce Shield® </a:t>
            </a:r>
            <a:r>
              <a:rPr lang="en-US" i="1" dirty="0">
                <a:solidFill>
                  <a:schemeClr val="bg1">
                    <a:lumMod val="75000"/>
                  </a:schemeClr>
                </a:solidFill>
                <a:effectLst>
                  <a:outerShdw blurRad="38100" dist="38100" dir="2700000" algn="tl">
                    <a:srgbClr val="000000">
                      <a:alpha val="43137"/>
                    </a:srgbClr>
                  </a:outerShdw>
                </a:effectLst>
              </a:rPr>
              <a:t>2 Liter: First Responders</a:t>
            </a:r>
          </a:p>
        </p:txBody>
      </p:sp>
      <p:pic>
        <p:nvPicPr>
          <p:cNvPr id="13" name="Content Placeholder 12"/>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444881" y="1181983"/>
            <a:ext cx="1700939" cy="2602899"/>
          </a:xfrm>
          <a:prstGeom prst="rect">
            <a:avLst/>
          </a:prstGeom>
          <a:ln w="88900" cap="sq" cmpd="thickThin">
            <a:solidFill>
              <a:schemeClr val="accent1"/>
            </a:solidFill>
            <a:prstDash val="solid"/>
            <a:miter lim="800000"/>
          </a:ln>
          <a:effectLst>
            <a:innerShdw blurRad="76200">
              <a:srgbClr val="000000"/>
            </a:inn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181983"/>
            <a:ext cx="3049191" cy="2251710"/>
          </a:xfrm>
          <a:prstGeom prst="rect">
            <a:avLst/>
          </a:prstGeom>
          <a:ln w="88900" cap="sq" cmpd="thickThin">
            <a:solidFill>
              <a:schemeClr val="accent1"/>
            </a:solidFill>
            <a:prstDash val="solid"/>
            <a:miter lim="800000"/>
          </a:ln>
          <a:effectLst>
            <a:innerShdw blurRad="76200">
              <a:srgbClr val="000000"/>
            </a:innerShdw>
          </a:effectLst>
        </p:spPr>
      </p:pic>
      <p:sp>
        <p:nvSpPr>
          <p:cNvPr id="14" name="TextBox 13"/>
          <p:cNvSpPr txBox="1"/>
          <p:nvPr/>
        </p:nvSpPr>
        <p:spPr>
          <a:xfrm>
            <a:off x="1202984" y="3949510"/>
            <a:ext cx="4184731" cy="646331"/>
          </a:xfrm>
          <a:prstGeom prst="rect">
            <a:avLst/>
          </a:prstGeom>
          <a:noFill/>
        </p:spPr>
        <p:txBody>
          <a:bodyPr wrap="square" rtlCol="0">
            <a:spAutoFit/>
          </a:bodyPr>
          <a:lstStyle/>
          <a:p>
            <a:r>
              <a:rPr lang="en-US" dirty="0"/>
              <a:t>FireIce® Shield™  64 ounce Canister: </a:t>
            </a:r>
          </a:p>
          <a:p>
            <a:r>
              <a:rPr lang="en-US" dirty="0"/>
              <a:t>First Responders</a:t>
            </a:r>
          </a:p>
        </p:txBody>
      </p:sp>
      <p:sp>
        <p:nvSpPr>
          <p:cNvPr id="8" name="TextBox 7"/>
          <p:cNvSpPr txBox="1"/>
          <p:nvPr/>
        </p:nvSpPr>
        <p:spPr>
          <a:xfrm>
            <a:off x="6272664" y="4088009"/>
            <a:ext cx="2421689" cy="369332"/>
          </a:xfrm>
          <a:prstGeom prst="rect">
            <a:avLst/>
          </a:prstGeom>
          <a:noFill/>
        </p:spPr>
        <p:txBody>
          <a:bodyPr wrap="none" rtlCol="0">
            <a:spAutoFit/>
          </a:bodyPr>
          <a:lstStyle/>
          <a:p>
            <a:r>
              <a:rPr lang="en-US" dirty="0"/>
              <a:t>64 ounce Liquid Refill</a:t>
            </a:r>
          </a:p>
        </p:txBody>
      </p:sp>
      <p:pic>
        <p:nvPicPr>
          <p:cNvPr id="9" name="Picture 8">
            <a:extLst>
              <a:ext uri="{FF2B5EF4-FFF2-40B4-BE49-F238E27FC236}">
                <a16:creationId xmlns:a16="http://schemas.microsoft.com/office/drawing/2014/main" id="{ABA5B9CF-CD06-461C-9C5E-D7132B1C9D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152" y="5743575"/>
            <a:ext cx="2924173" cy="1114425"/>
          </a:xfrm>
          <a:prstGeom prst="rect">
            <a:avLst/>
          </a:prstGeom>
        </p:spPr>
      </p:pic>
      <p:sp>
        <p:nvSpPr>
          <p:cNvPr id="2" name="TextBox 1">
            <a:extLst>
              <a:ext uri="{FF2B5EF4-FFF2-40B4-BE49-F238E27FC236}">
                <a16:creationId xmlns:a16="http://schemas.microsoft.com/office/drawing/2014/main" id="{E85407BF-09C6-40EA-B0D9-8487DA36345A}"/>
              </a:ext>
            </a:extLst>
          </p:cNvPr>
          <p:cNvSpPr txBox="1"/>
          <p:nvPr/>
        </p:nvSpPr>
        <p:spPr>
          <a:xfrm>
            <a:off x="1387930" y="4996543"/>
            <a:ext cx="7757262" cy="1477328"/>
          </a:xfrm>
          <a:prstGeom prst="rect">
            <a:avLst/>
          </a:prstGeom>
          <a:noFill/>
        </p:spPr>
        <p:txBody>
          <a:bodyPr wrap="square" rtlCol="0">
            <a:spAutoFit/>
          </a:bodyPr>
          <a:lstStyle/>
          <a:p>
            <a:r>
              <a:rPr lang="en-US" dirty="0"/>
              <a:t>Blended to be safe for use on people; intended for asset protection and containment; protects in even high temperature situations in excess of 5,000 degrees; versatility and purity make it perfect for first responders; ideal size for cruiser, command car or engine cab.</a:t>
            </a:r>
          </a:p>
          <a:p>
            <a:endParaRPr lang="en-US" dirty="0"/>
          </a:p>
        </p:txBody>
      </p:sp>
    </p:spTree>
    <p:extLst>
      <p:ext uri="{BB962C8B-B14F-4D97-AF65-F5344CB8AC3E}">
        <p14:creationId xmlns:p14="http://schemas.microsoft.com/office/powerpoint/2010/main" val="199627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90300" y="8389"/>
            <a:ext cx="11269729" cy="685800"/>
          </a:xfrm>
        </p:spPr>
        <p:txBody>
          <a:bodyPr>
            <a:normAutofit/>
          </a:bodyPr>
          <a:lstStyle/>
          <a:p>
            <a:r>
              <a:rPr lang="en-US" b="1" i="1" dirty="0">
                <a:solidFill>
                  <a:schemeClr val="bg1">
                    <a:lumMod val="75000"/>
                  </a:schemeClr>
                </a:solidFill>
                <a:effectLst>
                  <a:outerShdw blurRad="38100" dist="38100" dir="2700000" algn="tl">
                    <a:srgbClr val="000000">
                      <a:alpha val="43137"/>
                    </a:srgbClr>
                  </a:outerShdw>
                </a:effectLst>
              </a:rPr>
              <a:t>FireIce Shield® </a:t>
            </a:r>
            <a:r>
              <a:rPr lang="en-US" i="1" dirty="0">
                <a:solidFill>
                  <a:schemeClr val="bg1">
                    <a:lumMod val="75000"/>
                  </a:schemeClr>
                </a:solidFill>
                <a:effectLst>
                  <a:outerShdw blurRad="38100" dist="38100" dir="2700000" algn="tl">
                    <a:srgbClr val="000000">
                      <a:alpha val="43137"/>
                    </a:srgbClr>
                  </a:outerShdw>
                </a:effectLst>
              </a:rPr>
              <a:t>2.5 Gallon Canister</a:t>
            </a:r>
          </a:p>
        </p:txBody>
      </p:sp>
      <p:sp>
        <p:nvSpPr>
          <p:cNvPr id="14" name="TextBox 13"/>
          <p:cNvSpPr txBox="1"/>
          <p:nvPr/>
        </p:nvSpPr>
        <p:spPr>
          <a:xfrm>
            <a:off x="1602017" y="4354286"/>
            <a:ext cx="4184731" cy="369332"/>
          </a:xfrm>
          <a:prstGeom prst="rect">
            <a:avLst/>
          </a:prstGeom>
          <a:noFill/>
        </p:spPr>
        <p:txBody>
          <a:bodyPr wrap="square" rtlCol="0">
            <a:spAutoFit/>
          </a:bodyPr>
          <a:lstStyle/>
          <a:p>
            <a:r>
              <a:rPr lang="en-US" dirty="0"/>
              <a:t>FireIce Shield®  2.5 Gallon Canister </a:t>
            </a:r>
          </a:p>
        </p:txBody>
      </p:sp>
      <p:sp>
        <p:nvSpPr>
          <p:cNvPr id="8" name="TextBox 7"/>
          <p:cNvSpPr txBox="1"/>
          <p:nvPr/>
        </p:nvSpPr>
        <p:spPr>
          <a:xfrm>
            <a:off x="6272664" y="4354286"/>
            <a:ext cx="4024435" cy="369332"/>
          </a:xfrm>
          <a:prstGeom prst="rect">
            <a:avLst/>
          </a:prstGeom>
          <a:noFill/>
        </p:spPr>
        <p:txBody>
          <a:bodyPr wrap="none" rtlCol="0">
            <a:spAutoFit/>
          </a:bodyPr>
          <a:lstStyle/>
          <a:p>
            <a:r>
              <a:rPr lang="en-US" dirty="0"/>
              <a:t>FireIce Shield® 2.5 Gallon Liquid Refill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017" y="1457570"/>
            <a:ext cx="3386667" cy="2540000"/>
          </a:xfrm>
          <a:prstGeom prst="rect">
            <a:avLst/>
          </a:prstGeom>
          <a:ln w="88900" cap="sq" cmpd="thickThin">
            <a:solidFill>
              <a:schemeClr val="accent1"/>
            </a:solidFill>
            <a:prstDash val="solid"/>
            <a:miter lim="800000"/>
          </a:ln>
          <a:effectLst>
            <a:innerShdw blurRad="76200">
              <a:srgbClr val="000000"/>
            </a:inn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7693" y="1457570"/>
            <a:ext cx="3360615" cy="2520461"/>
          </a:xfrm>
          <a:prstGeom prst="rect">
            <a:avLst/>
          </a:prstGeom>
          <a:ln w="88900" cap="sq" cmpd="thickThin">
            <a:solidFill>
              <a:schemeClr val="accent1"/>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E38EC114-CF5E-4F90-99A0-3DDAD3D246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9152" y="5743575"/>
            <a:ext cx="2924173" cy="1114425"/>
          </a:xfrm>
          <a:prstGeom prst="rect">
            <a:avLst/>
          </a:prstGeom>
        </p:spPr>
      </p:pic>
    </p:spTree>
    <p:extLst>
      <p:ext uri="{BB962C8B-B14F-4D97-AF65-F5344CB8AC3E}">
        <p14:creationId xmlns:p14="http://schemas.microsoft.com/office/powerpoint/2010/main" val="39349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 y="0"/>
            <a:ext cx="6132612" cy="651510"/>
          </a:xfrm>
        </p:spPr>
        <p:txBody>
          <a:bodyPr>
            <a:noAutofit/>
          </a:bodyPr>
          <a:lstStyle/>
          <a:p>
            <a:r>
              <a:rPr lang="en-US" sz="3600" b="1" i="1" dirty="0">
                <a:effectLst>
                  <a:outerShdw blurRad="38100" dist="38100" dir="2700000" algn="tl">
                    <a:srgbClr val="000000">
                      <a:alpha val="43137"/>
                    </a:srgbClr>
                  </a:outerShdw>
                </a:effectLst>
              </a:rPr>
              <a:t>FireIce Shield® Blanket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506" y="1124050"/>
            <a:ext cx="3235447" cy="2872476"/>
          </a:xfrm>
          <a:prstGeom prst="rect">
            <a:avLst/>
          </a:prstGeom>
          <a:ln w="889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59506" y="4284400"/>
            <a:ext cx="3399007" cy="369332"/>
          </a:xfrm>
          <a:prstGeom prst="rect">
            <a:avLst/>
          </a:prstGeom>
          <a:noFill/>
        </p:spPr>
        <p:txBody>
          <a:bodyPr wrap="none" rtlCol="0">
            <a:spAutoFit/>
          </a:bodyPr>
          <a:lstStyle/>
          <a:p>
            <a:r>
              <a:rPr lang="en-US" dirty="0"/>
              <a:t>FireIce Shield® Welding Blanket</a:t>
            </a:r>
          </a:p>
        </p:txBody>
      </p:sp>
      <p:pic>
        <p:nvPicPr>
          <p:cNvPr id="6" name="Picture 5">
            <a:extLst>
              <a:ext uri="{FF2B5EF4-FFF2-40B4-BE49-F238E27FC236}">
                <a16:creationId xmlns:a16="http://schemas.microsoft.com/office/drawing/2014/main" id="{0704866A-769F-4B66-8709-06D55899D5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152" y="5743575"/>
            <a:ext cx="2924173" cy="1114425"/>
          </a:xfrm>
          <a:prstGeom prst="rect">
            <a:avLst/>
          </a:prstGeom>
        </p:spPr>
      </p:pic>
      <p:sp>
        <p:nvSpPr>
          <p:cNvPr id="3" name="TextBox 2">
            <a:extLst>
              <a:ext uri="{FF2B5EF4-FFF2-40B4-BE49-F238E27FC236}">
                <a16:creationId xmlns:a16="http://schemas.microsoft.com/office/drawing/2014/main" id="{EAD3332B-A943-4D8C-A4DF-9B60EF8B832D}"/>
              </a:ext>
            </a:extLst>
          </p:cNvPr>
          <p:cNvSpPr txBox="1"/>
          <p:nvPr/>
        </p:nvSpPr>
        <p:spPr>
          <a:xfrm>
            <a:off x="1420587" y="5225143"/>
            <a:ext cx="7888566" cy="1600438"/>
          </a:xfrm>
          <a:prstGeom prst="rect">
            <a:avLst/>
          </a:prstGeom>
          <a:noFill/>
        </p:spPr>
        <p:txBody>
          <a:bodyPr wrap="square" rtlCol="0">
            <a:spAutoFit/>
          </a:bodyPr>
          <a:lstStyle/>
          <a:p>
            <a:r>
              <a:rPr lang="en-US" sz="1600" dirty="0"/>
              <a:t>Pre-hydrated, reusable and available in many sizes; indispensable for use in a wide variety of situations; drape over multiple objects to protect them from errant sparks or slag, wrap around wireways, place on the floor to protect finished floor surfaces, throw over a burning trash bin or used to cover a person in an advancing structure or vehicle fire.</a:t>
            </a:r>
          </a:p>
          <a:p>
            <a:endParaRPr lang="en-US" dirty="0"/>
          </a:p>
        </p:txBody>
      </p:sp>
    </p:spTree>
    <p:extLst>
      <p:ext uri="{BB962C8B-B14F-4D97-AF65-F5344CB8AC3E}">
        <p14:creationId xmlns:p14="http://schemas.microsoft.com/office/powerpoint/2010/main" val="424335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 y="0"/>
            <a:ext cx="7899434" cy="651510"/>
          </a:xfrm>
        </p:spPr>
        <p:txBody>
          <a:bodyPr>
            <a:noAutofit/>
          </a:bodyPr>
          <a:lstStyle/>
          <a:p>
            <a:r>
              <a:rPr lang="en-US" sz="3600" b="1" i="1" dirty="0">
                <a:effectLst>
                  <a:outerShdw blurRad="38100" dist="38100" dir="2700000" algn="tl">
                    <a:srgbClr val="000000">
                      <a:alpha val="43137"/>
                    </a:srgbClr>
                  </a:outerShdw>
                </a:effectLst>
              </a:rPr>
              <a:t>FireIce Shield® 55 Gallon Drum</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6517" y="1382425"/>
            <a:ext cx="3052117" cy="4918362"/>
          </a:xfrm>
          <a:prstGeom prst="rect">
            <a:avLst/>
          </a:prstGeom>
          <a:ln w="88900" cap="sq" cmpd="thickThin">
            <a:solidFill>
              <a:schemeClr val="accent1"/>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BC9D714F-EEB8-473D-AA31-2A10515725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9152" y="5743575"/>
            <a:ext cx="2924173" cy="1114425"/>
          </a:xfrm>
          <a:prstGeom prst="rect">
            <a:avLst/>
          </a:prstGeom>
        </p:spPr>
      </p:pic>
      <p:sp>
        <p:nvSpPr>
          <p:cNvPr id="4" name="TextBox 3">
            <a:extLst>
              <a:ext uri="{FF2B5EF4-FFF2-40B4-BE49-F238E27FC236}">
                <a16:creationId xmlns:a16="http://schemas.microsoft.com/office/drawing/2014/main" id="{484D0CD2-751E-461E-99E5-2EBE02BF3AFE}"/>
              </a:ext>
            </a:extLst>
          </p:cNvPr>
          <p:cNvSpPr txBox="1"/>
          <p:nvPr/>
        </p:nvSpPr>
        <p:spPr>
          <a:xfrm>
            <a:off x="5970638" y="1533282"/>
            <a:ext cx="4800600" cy="2308324"/>
          </a:xfrm>
          <a:prstGeom prst="rect">
            <a:avLst/>
          </a:prstGeom>
          <a:noFill/>
        </p:spPr>
        <p:txBody>
          <a:bodyPr wrap="square" rtlCol="0">
            <a:spAutoFit/>
          </a:bodyPr>
          <a:lstStyle/>
          <a:p>
            <a:r>
              <a:rPr lang="en-US" dirty="0"/>
              <a:t>FireIce Shield® 55 Gallon Drum is the most convenient way to refill 64 ounce and 2.5 Gallon Canisters or to top off FireIce Shield® Blanket containers after use. Because many large facilities already have “filling stations”, the drum is sold as is.  Horizontal rests, spigots, regulators and other accessories are widely available for direct purchase.</a:t>
            </a:r>
          </a:p>
        </p:txBody>
      </p:sp>
    </p:spTree>
    <p:extLst>
      <p:ext uri="{BB962C8B-B14F-4D97-AF65-F5344CB8AC3E}">
        <p14:creationId xmlns:p14="http://schemas.microsoft.com/office/powerpoint/2010/main" val="3649750584"/>
      </p:ext>
    </p:extLst>
  </p:cSld>
  <p:clrMapOvr>
    <a:masterClrMapping/>
  </p:clrMapOvr>
</p:sld>
</file>

<file path=ppt/theme/theme1.xml><?xml version="1.0" encoding="utf-8"?>
<a:theme xmlns:a="http://schemas.openxmlformats.org/drawingml/2006/main" name="Office Theme">
  <a:themeElements>
    <a:clrScheme name="FireIce for Prevention with inset theme">
      <a:dk1>
        <a:srgbClr val="3C3C3C"/>
      </a:dk1>
      <a:lt1>
        <a:srgbClr val="BEBEBE"/>
      </a:lt1>
      <a:dk2>
        <a:srgbClr val="686868"/>
      </a:dk2>
      <a:lt2>
        <a:srgbClr val="D0D0D0"/>
      </a:lt2>
      <a:accent1>
        <a:srgbClr val="1F5CA0"/>
      </a:accent1>
      <a:accent2>
        <a:srgbClr val="A12220"/>
      </a:accent2>
      <a:accent3>
        <a:srgbClr val="002452"/>
      </a:accent3>
      <a:accent4>
        <a:srgbClr val="ADADAD"/>
      </a:accent4>
      <a:accent5>
        <a:srgbClr val="959AAD"/>
      </a:accent5>
      <a:accent6>
        <a:srgbClr val="E8E8E8"/>
      </a:accent6>
      <a:hlink>
        <a:srgbClr val="A12220"/>
      </a:hlink>
      <a:folHlink>
        <a:srgbClr val="7D0000"/>
      </a:folHlink>
    </a:clrScheme>
    <a:fontScheme name="palatino">
      <a:majorFont>
        <a:latin typeface="Palatino Linotype"/>
        <a:ea typeface=""/>
        <a:cs typeface=""/>
      </a:majorFont>
      <a:minorFont>
        <a:latin typeface="Palatino Linotype"/>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isp">
  <a:themeElements>
    <a:clrScheme name="FireIce for Prevention with inset theme">
      <a:dk1>
        <a:srgbClr val="3C3C3C"/>
      </a:dk1>
      <a:lt1>
        <a:srgbClr val="BEBEBE"/>
      </a:lt1>
      <a:dk2>
        <a:srgbClr val="686868"/>
      </a:dk2>
      <a:lt2>
        <a:srgbClr val="D0D0D0"/>
      </a:lt2>
      <a:accent1>
        <a:srgbClr val="1F5CA0"/>
      </a:accent1>
      <a:accent2>
        <a:srgbClr val="A12220"/>
      </a:accent2>
      <a:accent3>
        <a:srgbClr val="002452"/>
      </a:accent3>
      <a:accent4>
        <a:srgbClr val="ADADAD"/>
      </a:accent4>
      <a:accent5>
        <a:srgbClr val="959AAD"/>
      </a:accent5>
      <a:accent6>
        <a:srgbClr val="E8E8E8"/>
      </a:accent6>
      <a:hlink>
        <a:srgbClr val="A12220"/>
      </a:hlink>
      <a:folHlink>
        <a:srgbClr val="7D000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578</Words>
  <Application>Microsoft Office PowerPoint</Application>
  <PresentationFormat>Widescreen</PresentationFormat>
  <Paragraphs>35</Paragraphs>
  <Slides>8</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vt:i4>
      </vt:variant>
    </vt:vector>
  </HeadingPairs>
  <TitlesOfParts>
    <vt:vector size="16" baseType="lpstr">
      <vt:lpstr>Arial</vt:lpstr>
      <vt:lpstr>Calibri</vt:lpstr>
      <vt:lpstr>Century Gothic</vt:lpstr>
      <vt:lpstr>Palatino Linotype</vt:lpstr>
      <vt:lpstr>Wingdings</vt:lpstr>
      <vt:lpstr>Wingdings 3</vt:lpstr>
      <vt:lpstr>Office Theme</vt:lpstr>
      <vt:lpstr>Wisp</vt:lpstr>
      <vt:lpstr>PowerPoint Presentation</vt:lpstr>
      <vt:lpstr>The FireIce Shield® Product Line</vt:lpstr>
      <vt:lpstr>FireIce Shield® Spray and Paste</vt:lpstr>
      <vt:lpstr>FireIce Shield® 2 Liter: Asset Protection and Containment</vt:lpstr>
      <vt:lpstr>FireIce Shield® 2 Liter: First Responders</vt:lpstr>
      <vt:lpstr>FireIce Shield® 2.5 Gallon Canister</vt:lpstr>
      <vt:lpstr>FireIce Shield® Blanket</vt:lpstr>
      <vt:lpstr>FireIce Shield® 55 Gallon Drum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Roday</dc:creator>
  <cp:lastModifiedBy>Lisa Roday</cp:lastModifiedBy>
  <cp:revision>1</cp:revision>
  <dcterms:created xsi:type="dcterms:W3CDTF">2018-03-27T01:35:55Z</dcterms:created>
  <dcterms:modified xsi:type="dcterms:W3CDTF">2018-03-27T01:40:10Z</dcterms:modified>
</cp:coreProperties>
</file>